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8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3089" cy="340157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6" y="2"/>
            <a:ext cx="4303088" cy="340157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A83957D7-CB6C-4349-AE0B-6BFB7C2D595E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424"/>
            <a:ext cx="4303089" cy="340157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6" y="6456424"/>
            <a:ext cx="4303088" cy="340157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E49EC844-63DE-4ED7-A35F-0DE9A3777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965" cy="339643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066" y="0"/>
            <a:ext cx="4303562" cy="339643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F019F415-C744-40C8-A1AF-FE884A59931F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08438" y="509588"/>
            <a:ext cx="19113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621" y="3228215"/>
            <a:ext cx="7942580" cy="3059995"/>
          </a:xfrm>
          <a:prstGeom prst="rect">
            <a:avLst/>
          </a:prstGeom>
        </p:spPr>
        <p:txBody>
          <a:bodyPr vert="horz" lIns="92117" tIns="46058" rIns="92117" bIns="4605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429"/>
            <a:ext cx="4301965" cy="339643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066" y="6456429"/>
            <a:ext cx="4303562" cy="339643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39C082AA-4783-41F1-B4CF-E01C8DF65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082AA-4783-41F1-B4CF-E01C8DF6552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8578-CEA3-42B8-8EBC-600DAD73B95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7403-9A3F-4296-A15A-DDC822A3A1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8578-CEA3-42B8-8EBC-600DAD73B95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7403-9A3F-4296-A15A-DDC822A3A1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8578-CEA3-42B8-8EBC-600DAD73B95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7403-9A3F-4296-A15A-DDC822A3A1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8578-CEA3-42B8-8EBC-600DAD73B95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7403-9A3F-4296-A15A-DDC822A3A1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8578-CEA3-42B8-8EBC-600DAD73B95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7403-9A3F-4296-A15A-DDC822A3A1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8578-CEA3-42B8-8EBC-600DAD73B95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7403-9A3F-4296-A15A-DDC822A3A1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8578-CEA3-42B8-8EBC-600DAD73B95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7403-9A3F-4296-A15A-DDC822A3A1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8578-CEA3-42B8-8EBC-600DAD73B95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7403-9A3F-4296-A15A-DDC822A3A1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8578-CEA3-42B8-8EBC-600DAD73B95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7403-9A3F-4296-A15A-DDC822A3A1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8578-CEA3-42B8-8EBC-600DAD73B95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7403-9A3F-4296-A15A-DDC822A3A1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8578-CEA3-42B8-8EBC-600DAD73B95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7403-9A3F-4296-A15A-DDC822A3A1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68578-CEA3-42B8-8EBC-600DAD73B953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E7403-9A3F-4296-A15A-DDC822A3A1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428736" y="214282"/>
            <a:ext cx="3795713" cy="617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0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Абитуриентам </a:t>
            </a:r>
            <a:r>
              <a:rPr lang="ru-RU" sz="10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2022 </a:t>
            </a:r>
            <a:r>
              <a:rPr lang="ru-RU" sz="10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года</a:t>
            </a:r>
            <a:endParaRPr lang="ru-RU" sz="10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pic>
        <p:nvPicPr>
          <p:cNvPr id="8" name="Рисунок 7" descr="D:\АХМЕРОВА\всё подряд\Студенты 2017\1.jpg"/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2852" y="142844"/>
            <a:ext cx="71438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85728" y="1643042"/>
            <a:ext cx="4439416" cy="92869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С момента зачисления в образовательную организацию на обучающихся распространяются все социальные гарантии. Денежное довольствие курсанта 1 курса составляет более </a:t>
            </a:r>
            <a:r>
              <a:rPr kumimoji="0" lang="en-US" sz="1100" b="1" i="1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10 000 </a:t>
            </a:r>
            <a:r>
              <a:rPr kumimoji="0" lang="ru-RU" sz="1100" b="1" i="1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руб.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, курсанты обеспечиваются форменным обмундированием, 3-х разовым горячим питанием, общежитием в расположении вуза.</a:t>
            </a:r>
            <a:endParaRPr kumimoji="0" lang="ru-RU" sz="18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Рисунок 18" descr="D:\АХМЕРОВА\всё подряд\Студенты 2017\1.jpg"/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00768" y="142844"/>
            <a:ext cx="71438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14290" y="857224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Управление Федеральной службы исполнения наказаний по Пензенской  области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проводит отбор кандидатов из числа юношей и девушек в возрасте до 25 лет годных                          по состоянию здоровья к военной службе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поступление в ведомственные высшие учебные заведения ФСИН России</a:t>
            </a:r>
            <a:r>
              <a:rPr kumimoji="0" lang="ru-RU" sz="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285752" y="4286248"/>
            <a:ext cx="6357958" cy="195438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parajita" pitchFamily="34" charset="0"/>
              </a:rPr>
              <a:t>Вступительные испытания в учебных заведениях проводятся по нормативам физической подготовки, а так же с учетом результатов сдачи ЕГЭ по общеобразовательным предметам                              (исходя из выбранной специальности).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parajita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parajita" pitchFamily="34" charset="0"/>
              </a:rPr>
              <a:t>После окончания ВУЗа выпускнику присваивается специальное звание «лейтенант внутренней службы», с ним заключается контракт о службе в должности, соответствующей полученной специальности на 5 лет. По прибытию к месту службы выплачивается подъемное пособие в размере одного месячного оклада денежного содержания.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parajita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parajita" pitchFamily="34" charset="0"/>
              </a:rPr>
              <a:t>Размер месячного денежного содержания выпускника ведомственного ВУЗа ФСИН России составляет </a:t>
            </a: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parajita" pitchFamily="34" charset="0"/>
              </a:rPr>
              <a:t>не менее 3</a:t>
            </a: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parajita" pitchFamily="34" charset="0"/>
              </a:rPr>
              <a:t>5</a:t>
            </a: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parajita" pitchFamily="34" charset="0"/>
              </a:rPr>
              <a:t> тысяч рублей</a:t>
            </a: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parajita" pitchFamily="34" charset="0"/>
              </a:rPr>
              <a:t>. После </a:t>
            </a: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parajita" pitchFamily="34" charset="0"/>
              </a:rPr>
              <a:t> 10 лет службы в календарном исчислении                            (включая обучение)  сотрудник имеет право на получение единовременной социальной выплаты                    для приобретения или строительства жилого помещения. 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parajita" pitchFamily="34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285728" y="2643174"/>
            <a:ext cx="4439416" cy="171451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В образовательных организациях ФСИН России созданы благоприятные условия для реализации обучающимися своих научных и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творческих инициатив, достижения высоких спортивных результатов</a:t>
            </a:r>
            <a:r>
              <a:rPr kumimoji="0" lang="ru-RU" sz="12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. Курсанты ежегодно становятся стипендиатами именных стипендий Президента РФ, Правительства РФ, Минюста России, губернаторов субъектов РФ, принимают участие в большом количестве уровней </a:t>
            </a:r>
            <a:r>
              <a:rPr lang="ru-RU" sz="1200" i="1" spc="5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торжественных мероприятий и конкурсов международного и всероссийского уровней </a:t>
            </a:r>
            <a:r>
              <a:rPr kumimoji="0" lang="ru-RU" sz="12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260648" y="6300192"/>
          <a:ext cx="6311054" cy="1908800"/>
        </p:xfrm>
        <a:graphic>
          <a:graphicData uri="http://schemas.openxmlformats.org/drawingml/2006/table">
            <a:tbl>
              <a:tblPr/>
              <a:tblGrid>
                <a:gridCol w="336365"/>
                <a:gridCol w="1538883"/>
                <a:gridCol w="625083"/>
                <a:gridCol w="625083"/>
                <a:gridCol w="625083"/>
                <a:gridCol w="178595"/>
                <a:gridCol w="892975"/>
                <a:gridCol w="982273"/>
                <a:gridCol w="506714"/>
              </a:tblGrid>
              <a:tr h="216024">
                <a:tc gridSpan="5"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  <a:tabLst>
                          <a:tab pos="3782695" algn="l"/>
                        </a:tabLst>
                      </a:pPr>
                      <a:r>
                        <a:rPr lang="ru-RU" sz="1200" b="1" i="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Нормативы для определения физической подготовленности</a:t>
                      </a:r>
                      <a:endParaRPr lang="ru-RU" sz="7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endParaRPr lang="en-US" sz="12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Минимальное </a:t>
                      </a:r>
                      <a:r>
                        <a:rPr lang="ru-RU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баллов для ЕГЭ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0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упражнений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Кандидаты на учебу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440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отлично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хорошо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Times New Roman"/>
                          <a:cs typeface="Times New Roman"/>
                        </a:rPr>
                        <a:t>удовл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Все направления подготовки по программам </a:t>
                      </a: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бакалавриата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специалитета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b="1" smtClean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ru-RU" sz="700" b="1" smtClean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 rowSpan="2"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Мужчины</a:t>
                      </a:r>
                      <a:r>
                        <a:rPr lang="en-US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женщины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304">
                <a:tc gridSpan="5"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ru-RU" sz="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Бег 100 м (с)</a:t>
                      </a:r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14.0</a:t>
                      </a:r>
                      <a:r>
                        <a:rPr lang="en-US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/17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14.5</a:t>
                      </a:r>
                      <a:r>
                        <a:rPr lang="en-US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/17,5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15.0</a:t>
                      </a:r>
                      <a:r>
                        <a:rPr lang="en-US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/18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ru-RU" sz="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48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Подтягивание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перекладине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КСУ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11</a:t>
                      </a:r>
                      <a:r>
                        <a:rPr lang="en-US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/30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9</a:t>
                      </a:r>
                      <a:r>
                        <a:rPr lang="en-US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/26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en-US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/24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64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ru-RU" sz="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46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Бег (кросс) 3000 м 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1000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en-US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(мин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, с)</a:t>
                      </a:r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12.05</a:t>
                      </a:r>
                      <a:r>
                        <a:rPr lang="en-US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/4.35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2.45</a:t>
                      </a:r>
                      <a:r>
                        <a:rPr lang="en-US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/4.55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13.25</a:t>
                      </a:r>
                      <a:r>
                        <a:rPr lang="en-US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/ 5.15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894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ru-RU" sz="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4797152" y="1475657"/>
          <a:ext cx="2015877" cy="2202770"/>
        </p:xfrm>
        <a:graphic>
          <a:graphicData uri="http://schemas.openxmlformats.org/drawingml/2006/table">
            <a:tbl>
              <a:tblPr/>
              <a:tblGrid>
                <a:gridCol w="179877"/>
                <a:gridCol w="1836000"/>
              </a:tblGrid>
              <a:tr h="432047"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Академия ФСИН </a:t>
                      </a:r>
                      <a:r>
                        <a:rPr lang="ru-RU" sz="900" b="1" dirty="0" smtClean="0">
                          <a:latin typeface="Times New Roman"/>
                          <a:ea typeface="Times New Roman"/>
                        </a:rPr>
                        <a:t>России</a:t>
                      </a:r>
                      <a:endParaRPr lang="en-US" sz="9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226695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900" b="1" dirty="0" smtClean="0">
                          <a:latin typeface="Times New Roman"/>
                          <a:ea typeface="Times New Roman"/>
                        </a:rPr>
                        <a:t>Рязань</a:t>
                      </a: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226695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900" u="sng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http://www.apu.fsin.su/</a:t>
                      </a:r>
                      <a:r>
                        <a:rPr lang="ru-RU" sz="9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) </a:t>
                      </a:r>
                      <a:endParaRPr lang="ru-RU" sz="9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</a:rPr>
                        <a:t>Университет </a:t>
                      </a: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ФСИН России </a:t>
                      </a:r>
                      <a:r>
                        <a:rPr lang="ru-RU" sz="900" b="1" dirty="0" smtClean="0">
                          <a:latin typeface="Times New Roman"/>
                          <a:ea typeface="Times New Roman"/>
                        </a:rPr>
                        <a:t>(Санкт-Петербург</a:t>
                      </a:r>
                      <a:r>
                        <a:rPr lang="ru-RU" sz="900" b="1" dirty="0" smtClean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900" u="sng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http://www.</a:t>
                      </a:r>
                      <a:r>
                        <a:rPr lang="en-US" sz="900" u="sng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spbu.fsin.gov.ru</a:t>
                      </a:r>
                      <a:r>
                        <a:rPr lang="ru-RU" sz="900" u="sng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9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) </a:t>
                      </a:r>
                      <a:endParaRPr lang="en-US" sz="9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</a:rPr>
                        <a:t>ФКОУ</a:t>
                      </a:r>
                      <a:r>
                        <a:rPr lang="ru-RU" sz="900" b="1" baseline="0" dirty="0" smtClean="0">
                          <a:latin typeface="Times New Roman"/>
                          <a:ea typeface="Times New Roman"/>
                        </a:rPr>
                        <a:t> ВО </a:t>
                      </a:r>
                      <a:r>
                        <a:rPr lang="ru-RU" sz="900" b="1" dirty="0" smtClean="0">
                          <a:latin typeface="Times New Roman"/>
                          <a:ea typeface="Times New Roman"/>
                        </a:rPr>
                        <a:t>ВЮИ </a:t>
                      </a: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ФСИН России (Владимир</a:t>
                      </a:r>
                      <a:r>
                        <a:rPr lang="ru-RU" sz="900" b="1" dirty="0" smtClean="0"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900" u="sng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http://www.vui.fsin.su/</a:t>
                      </a:r>
                      <a:r>
                        <a:rPr lang="ru-RU" sz="9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</a:rPr>
                        <a:t>ФКОУ ВО СЮИ </a:t>
                      </a:r>
                      <a:r>
                        <a:rPr lang="ru-RU" sz="900" b="1" dirty="0" smtClean="0">
                          <a:latin typeface="Times New Roman"/>
                          <a:ea typeface="Times New Roman"/>
                        </a:rPr>
                        <a:t>ФСИН России</a:t>
                      </a:r>
                      <a:r>
                        <a:rPr lang="en-US" sz="9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 dirty="0" smtClean="0">
                          <a:latin typeface="Times New Roman"/>
                          <a:ea typeface="Times New Roman"/>
                        </a:rPr>
                        <a:t>(Самара</a:t>
                      </a:r>
                      <a:r>
                        <a:rPr lang="ru-RU" sz="900" b="1" dirty="0" smtClean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226695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900" u="sng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http://sui.fsin.su/</a:t>
                      </a:r>
                      <a:r>
                        <a:rPr lang="ru-RU" sz="9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9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79"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ФКОУ ВО Воронежский институт ФСИН России</a:t>
                      </a:r>
                    </a:p>
                    <a:p>
                      <a:pPr marL="226695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900" u="sng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http://</a:t>
                      </a:r>
                      <a:r>
                        <a:rPr lang="en-US" sz="900" u="sng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vi.fsin.gov.ru</a:t>
                      </a:r>
                      <a:r>
                        <a:rPr lang="ru-RU" sz="900" u="sng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9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142852" y="8514290"/>
            <a:ext cx="650085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080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Доп. </a:t>
            </a:r>
            <a:r>
              <a:rPr lang="ru-RU" sz="11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нформация</a:t>
            </a:r>
            <a:r>
              <a:rPr lang="en-US" sz="11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ru-RU" sz="11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сот. 8-937-400-40-21, раб. </a:t>
            </a:r>
            <a:r>
              <a:rPr lang="ru-RU" sz="11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35-83-35 </a:t>
            </a:r>
            <a:r>
              <a:rPr lang="ru-RU" sz="11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(Куликов Алексей Александрович),</a:t>
            </a:r>
          </a:p>
          <a:p>
            <a:pPr lvl="0" indent="1080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Пенза, Автоматный переулок,</a:t>
            </a:r>
            <a:r>
              <a:rPr kumimoji="0" lang="ru-RU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дом 5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452</Words>
  <Application>Microsoft Office PowerPoint</Application>
  <PresentationFormat>Экран (4:3)</PresentationFormat>
  <Paragraphs>64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konv-yurist</dc:creator>
  <cp:lastModifiedBy>ufsin_kadry2</cp:lastModifiedBy>
  <cp:revision>86</cp:revision>
  <dcterms:created xsi:type="dcterms:W3CDTF">2016-08-10T10:41:58Z</dcterms:created>
  <dcterms:modified xsi:type="dcterms:W3CDTF">2021-12-01T13:49:47Z</dcterms:modified>
</cp:coreProperties>
</file>